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33" r:id="rId4"/>
    <p:sldId id="336" r:id="rId5"/>
    <p:sldId id="337" r:id="rId6"/>
    <p:sldId id="394" r:id="rId7"/>
    <p:sldId id="291" r:id="rId8"/>
    <p:sldId id="324" r:id="rId9"/>
    <p:sldId id="323" r:id="rId10"/>
    <p:sldId id="326" r:id="rId11"/>
    <p:sldId id="325" r:id="rId12"/>
    <p:sldId id="327" r:id="rId13"/>
    <p:sldId id="329" r:id="rId14"/>
    <p:sldId id="330" r:id="rId15"/>
    <p:sldId id="331" r:id="rId16"/>
    <p:sldId id="338" r:id="rId17"/>
    <p:sldId id="344" r:id="rId18"/>
    <p:sldId id="339" r:id="rId19"/>
    <p:sldId id="343" r:id="rId20"/>
    <p:sldId id="342" r:id="rId21"/>
    <p:sldId id="340" r:id="rId22"/>
    <p:sldId id="345" r:id="rId23"/>
    <p:sldId id="346" r:id="rId24"/>
    <p:sldId id="317" r:id="rId25"/>
    <p:sldId id="347" r:id="rId26"/>
    <p:sldId id="348" r:id="rId27"/>
    <p:sldId id="349" r:id="rId28"/>
    <p:sldId id="351" r:id="rId29"/>
    <p:sldId id="350" r:id="rId30"/>
    <p:sldId id="352" r:id="rId31"/>
    <p:sldId id="353" r:id="rId32"/>
    <p:sldId id="354" r:id="rId33"/>
    <p:sldId id="355" r:id="rId34"/>
    <p:sldId id="318" r:id="rId35"/>
    <p:sldId id="356" r:id="rId36"/>
    <p:sldId id="357" r:id="rId37"/>
    <p:sldId id="358" r:id="rId38"/>
    <p:sldId id="359" r:id="rId39"/>
    <p:sldId id="360" r:id="rId40"/>
    <p:sldId id="319" r:id="rId41"/>
    <p:sldId id="361" r:id="rId42"/>
    <p:sldId id="362" r:id="rId43"/>
    <p:sldId id="367" r:id="rId44"/>
    <p:sldId id="368" r:id="rId45"/>
    <p:sldId id="369" r:id="rId46"/>
    <p:sldId id="370" r:id="rId47"/>
    <p:sldId id="363" r:id="rId48"/>
    <p:sldId id="371" r:id="rId49"/>
    <p:sldId id="372" r:id="rId50"/>
    <p:sldId id="373" r:id="rId51"/>
    <p:sldId id="374" r:id="rId52"/>
    <p:sldId id="364" r:id="rId53"/>
    <p:sldId id="375" r:id="rId54"/>
    <p:sldId id="376" r:id="rId55"/>
    <p:sldId id="377" r:id="rId56"/>
    <p:sldId id="378" r:id="rId57"/>
    <p:sldId id="382" r:id="rId58"/>
    <p:sldId id="383" r:id="rId59"/>
    <p:sldId id="384" r:id="rId60"/>
    <p:sldId id="386" r:id="rId61"/>
    <p:sldId id="387" r:id="rId62"/>
    <p:sldId id="388" r:id="rId63"/>
    <p:sldId id="393" r:id="rId64"/>
    <p:sldId id="390" r:id="rId65"/>
    <p:sldId id="391" r:id="rId66"/>
    <p:sldId id="392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mechasolution.com/shop/goods/goods_view.php?goodsno=71794&amp;category=05400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ai2.appinventor.mit.edu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YLi1eWBUvU" TargetMode="External"/><Relationship Id="rId2" Type="http://schemas.openxmlformats.org/officeDocument/2006/relationships/hyperlink" Target="https://www.youtube.com/watch?v=deolstthDr4&amp;t=4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KT1wsG4Bm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://mechasolution.com/shop/goods/goods_view.php?goodsno=71794&amp;category=054001" TargetMode="Externa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gist.github.com/taesamj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arduino.cc/en/uploads/Trademark/ArduinoCommunity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627784" y="2708920"/>
            <a:ext cx="4536504" cy="19213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2636838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264021" y="1052736"/>
            <a:ext cx="8569325" cy="1116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ko-KR" sz="3600" dirty="0" err="1" smtClean="0"/>
              <a:t>아두이노로</a:t>
            </a:r>
            <a:r>
              <a:rPr lang="ko-KR" altLang="ko-KR" sz="3600" dirty="0" smtClean="0"/>
              <a:t> </a:t>
            </a:r>
            <a:r>
              <a:rPr lang="ko-KR" altLang="ko-KR" sz="3600" dirty="0"/>
              <a:t>배우는 </a:t>
            </a:r>
            <a:r>
              <a:rPr lang="ko-KR" altLang="ko-KR" sz="3600" dirty="0" err="1"/>
              <a:t>피지컬</a:t>
            </a:r>
            <a:r>
              <a:rPr lang="ko-KR" altLang="ko-KR" sz="3600" dirty="0"/>
              <a:t> 컴퓨팅</a:t>
            </a:r>
            <a:r>
              <a:rPr lang="en-US" altLang="ko-KR" sz="3600" dirty="0"/>
              <a:t>(</a:t>
            </a:r>
            <a:r>
              <a:rPr lang="ko-KR" altLang="ko-KR" sz="3600" dirty="0"/>
              <a:t>중급</a:t>
            </a:r>
            <a:r>
              <a:rPr lang="en-US" altLang="ko-KR" sz="3600" dirty="0" smtClean="0"/>
              <a:t>)</a:t>
            </a:r>
            <a:endParaRPr lang="en-US" altLang="ko-KR" sz="3600" u="sng" dirty="0" smtClean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154" y="4509120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부산전자공고 부설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전자계열공동실습소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김기태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5" name="Picture 2" descr="bluetooth 5.0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6" y="1412776"/>
            <a:ext cx="573035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23" y="4077072"/>
            <a:ext cx="5379271" cy="231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92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4098" name="Picture 2" descr="bluetooth futur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6792"/>
            <a:ext cx="856932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40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6148" name="Picture 4" descr="hc-06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1" y="1556792"/>
            <a:ext cx="8560759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2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5" y="1628800"/>
            <a:ext cx="5185271" cy="4896544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5724128" y="1656758"/>
            <a:ext cx="3096022" cy="48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스케치 코드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7191" y="1926124"/>
            <a:ext cx="449033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dirty="0" err="1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rx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tx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rx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tx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10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동작설명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7191" y="1926124"/>
            <a:ext cx="8027454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smtClean="0"/>
              <a:t># </a:t>
            </a:r>
            <a:r>
              <a:rPr lang="ko-KR" altLang="ko-KR" dirty="0" smtClean="0"/>
              <a:t>시리얼모니터 </a:t>
            </a:r>
            <a:r>
              <a:rPr lang="ko-KR" altLang="ko-KR" dirty="0"/>
              <a:t>창을 통한</a:t>
            </a:r>
            <a:r>
              <a:rPr lang="en-US" altLang="ko-KR" dirty="0"/>
              <a:t> HC-06 </a:t>
            </a:r>
            <a:r>
              <a:rPr lang="ko-KR" altLang="ko-KR" dirty="0"/>
              <a:t>모듈 </a:t>
            </a:r>
            <a:r>
              <a:rPr lang="ko-KR" altLang="ko-KR" dirty="0" smtClean="0"/>
              <a:t>환경설정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① </a:t>
            </a:r>
            <a:r>
              <a:rPr lang="ko-KR" altLang="ko-KR" dirty="0" err="1"/>
              <a:t>아두이노</a:t>
            </a:r>
            <a:r>
              <a:rPr lang="ko-KR" altLang="ko-KR" dirty="0"/>
              <a:t> 시리얼 모니터 창의 맨 밑에</a:t>
            </a:r>
            <a:r>
              <a:rPr lang="en-US" altLang="ko-KR" dirty="0"/>
              <a:t> “line ending </a:t>
            </a:r>
            <a:r>
              <a:rPr lang="ko-KR" altLang="ko-KR" dirty="0"/>
              <a:t>없음</a:t>
            </a:r>
            <a:r>
              <a:rPr lang="en-US" altLang="ko-KR" dirty="0"/>
              <a:t>”</a:t>
            </a:r>
            <a:r>
              <a:rPr lang="ko-KR" altLang="ko-KR" dirty="0"/>
              <a:t>으로 설정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en-US" altLang="ko-KR" dirty="0" smtClean="0"/>
              <a:t>② </a:t>
            </a:r>
            <a:r>
              <a:rPr lang="ko-KR" altLang="ko-KR" dirty="0" err="1"/>
              <a:t>아두이노</a:t>
            </a:r>
            <a:r>
              <a:rPr lang="ko-KR" altLang="ko-KR" dirty="0"/>
              <a:t> 시리얼 모니터 창 입력에 다음 순서대로 입력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▷ AT ⇒ OK : </a:t>
            </a:r>
            <a:r>
              <a:rPr lang="ko-KR" altLang="ko-KR" dirty="0" err="1"/>
              <a:t>블루투스</a:t>
            </a:r>
            <a:r>
              <a:rPr lang="ko-KR" altLang="ko-KR" dirty="0"/>
              <a:t> 통신 준비가 됨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▷ </a:t>
            </a:r>
            <a:r>
              <a:rPr lang="en-US" altLang="ko-KR" dirty="0" smtClean="0"/>
              <a:t>AT+NAME</a:t>
            </a:r>
            <a:r>
              <a:rPr lang="en-US" altLang="ko-KR" b="1" dirty="0" smtClean="0">
                <a:solidFill>
                  <a:srgbClr val="FF0000"/>
                </a:solidFill>
              </a:rPr>
              <a:t>tae01</a:t>
            </a:r>
            <a:r>
              <a:rPr lang="en-US" altLang="ko-KR" dirty="0"/>
              <a:t>⇒ </a:t>
            </a:r>
            <a:r>
              <a:rPr lang="en-US" altLang="ko-KR" dirty="0" err="1"/>
              <a:t>OKsetname</a:t>
            </a:r>
            <a:r>
              <a:rPr lang="en-US" altLang="ko-KR" dirty="0"/>
              <a:t> : </a:t>
            </a:r>
            <a:r>
              <a:rPr lang="ko-KR" altLang="ko-KR" dirty="0" err="1"/>
              <a:t>블루투스</a:t>
            </a:r>
            <a:r>
              <a:rPr lang="ko-KR" altLang="ko-KR" dirty="0"/>
              <a:t> 이름을</a:t>
            </a:r>
            <a:r>
              <a:rPr lang="en-US" altLang="ko-KR" dirty="0"/>
              <a:t> “</a:t>
            </a:r>
            <a:r>
              <a:rPr lang="en-US" altLang="ko-KR" b="1" dirty="0" smtClean="0">
                <a:solidFill>
                  <a:srgbClr val="FF0000"/>
                </a:solidFill>
              </a:rPr>
              <a:t>tae01</a:t>
            </a:r>
            <a:r>
              <a:rPr lang="en-US" altLang="ko-KR" dirty="0"/>
              <a:t>"</a:t>
            </a:r>
            <a:r>
              <a:rPr lang="ko-KR" altLang="ko-KR" dirty="0"/>
              <a:t>로 설정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▷ AT+PIN</a:t>
            </a:r>
            <a:r>
              <a:rPr lang="en-US" altLang="ko-KR" b="1" dirty="0">
                <a:solidFill>
                  <a:srgbClr val="FF0000"/>
                </a:solidFill>
              </a:rPr>
              <a:t>1234</a:t>
            </a:r>
            <a:r>
              <a:rPr lang="en-US" altLang="ko-KR" dirty="0"/>
              <a:t>⇒ </a:t>
            </a:r>
            <a:r>
              <a:rPr lang="en-US" altLang="ko-KR" dirty="0" err="1"/>
              <a:t>OKsetPin</a:t>
            </a:r>
            <a:r>
              <a:rPr lang="en-US" altLang="ko-KR" dirty="0"/>
              <a:t> : </a:t>
            </a:r>
            <a:r>
              <a:rPr lang="ko-KR" altLang="ko-KR" dirty="0" err="1"/>
              <a:t>블루투스</a:t>
            </a:r>
            <a:r>
              <a:rPr lang="ko-KR" altLang="ko-KR" dirty="0"/>
              <a:t> 비밀번호를</a:t>
            </a:r>
            <a:r>
              <a:rPr lang="en-US" altLang="ko-KR" dirty="0"/>
              <a:t> “</a:t>
            </a:r>
            <a:r>
              <a:rPr lang="en-US" altLang="ko-KR" b="1" dirty="0">
                <a:solidFill>
                  <a:srgbClr val="FF0000"/>
                </a:solidFill>
              </a:rPr>
              <a:t>1234</a:t>
            </a:r>
            <a:r>
              <a:rPr lang="en-US" altLang="ko-KR" dirty="0"/>
              <a:t>”</a:t>
            </a:r>
            <a:r>
              <a:rPr lang="ko-KR" altLang="ko-KR" dirty="0"/>
              <a:t>로 설정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▷ AT+BAUD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en-US" altLang="ko-KR" dirty="0"/>
              <a:t>⇒ OK9600 : </a:t>
            </a:r>
            <a:r>
              <a:rPr lang="ko-KR" altLang="ko-KR" dirty="0" err="1"/>
              <a:t>블루투스</a:t>
            </a:r>
            <a:r>
              <a:rPr lang="ko-KR" altLang="ko-KR" dirty="0"/>
              <a:t> 통신속도를</a:t>
            </a:r>
            <a:r>
              <a:rPr lang="en-US" altLang="ko-KR" dirty="0"/>
              <a:t> “</a:t>
            </a:r>
            <a:r>
              <a:rPr lang="en-US" altLang="ko-KR" b="1" dirty="0">
                <a:solidFill>
                  <a:srgbClr val="FF0000"/>
                </a:solidFill>
              </a:rPr>
              <a:t>9600bps</a:t>
            </a:r>
            <a:r>
              <a:rPr lang="en-US" altLang="ko-KR" dirty="0"/>
              <a:t>"</a:t>
            </a:r>
            <a:r>
              <a:rPr lang="ko-KR" altLang="ko-KR" dirty="0"/>
              <a:t>로 </a:t>
            </a:r>
            <a:r>
              <a:rPr lang="ko-KR" altLang="ko-KR" dirty="0" smtClean="0"/>
              <a:t>설정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(※ </a:t>
            </a:r>
            <a:r>
              <a:rPr lang="ko-KR" altLang="ko-KR" dirty="0"/>
              <a:t>참고</a:t>
            </a:r>
            <a:r>
              <a:rPr lang="en-US" altLang="ko-KR" dirty="0"/>
              <a:t> : BAUD1=1200, 2=2400, 3=4800, 4=9600,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BAUD5=19200</a:t>
            </a:r>
            <a:r>
              <a:rPr lang="en-US" altLang="ko-KR" dirty="0"/>
              <a:t>, 6=38400, 7=57600, 8=115200 </a:t>
            </a:r>
            <a:r>
              <a:rPr lang="en-US" altLang="ko-KR" dirty="0" smtClean="0"/>
              <a:t>)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510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스케치 코드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77191" y="1926124"/>
            <a:ext cx="423705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dirty="0" err="1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dirty="0" smtClean="0">
                <a:solidFill>
                  <a:srgbClr val="183691"/>
                </a:solidFill>
                <a:latin typeface="Consolas"/>
              </a:rPr>
              <a:t>&gt;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rx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 </a:t>
            </a: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tx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rx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tx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const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A71D5D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8785" y="1926124"/>
            <a:ext cx="436369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Consolas"/>
              </a:rPr>
              <a:t>  }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rot="5400000">
            <a:off x="1866248" y="4021547"/>
            <a:ext cx="5207881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503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주소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http://ai2.appinventor.mit.edu</a:t>
            </a:r>
            <a:r>
              <a:rPr lang="en-US" altLang="ko-KR" dirty="0" smtClean="0"/>
              <a:t>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0" y="2624718"/>
            <a:ext cx="8542959" cy="404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1916832"/>
            <a:ext cx="7225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hlinkClick r:id="rId2"/>
              </a:rPr>
              <a:t>http://ai2.appinventor.mit.edu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3405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9" y="1424574"/>
            <a:ext cx="8567902" cy="517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9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디자인</a:t>
            </a:r>
            <a:endParaRPr lang="en-US" altLang="ko-KR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277191" y="2040048"/>
            <a:ext cx="6095009" cy="4485296"/>
            <a:chOff x="4283968" y="1412776"/>
            <a:chExt cx="2674938" cy="1765474"/>
          </a:xfrm>
        </p:grpSpPr>
        <p:sp>
          <p:nvSpPr>
            <p:cNvPr id="12" name="TextBox 11"/>
            <p:cNvSpPr txBox="1"/>
            <p:nvPr/>
          </p:nvSpPr>
          <p:spPr>
            <a:xfrm>
              <a:off x="4588655" y="16288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13" name="_x287856920" descr="EMB00000cd0061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3968" y="1412776"/>
              <a:ext cx="2674938" cy="1184275"/>
            </a:xfrm>
            <a:prstGeom prst="rect">
              <a:avLst/>
            </a:prstGeom>
            <a:noFill/>
          </p:spPr>
        </p:pic>
        <p:pic>
          <p:nvPicPr>
            <p:cNvPr id="14" name="_x287853480" descr="EMB00000cd0062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968" y="2636912"/>
              <a:ext cx="2651125" cy="54133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953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목차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27937"/>
              </p:ext>
            </p:extLst>
          </p:nvPr>
        </p:nvGraphicFramePr>
        <p:xfrm>
          <a:off x="250824" y="1628800"/>
          <a:ext cx="8569325" cy="4680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724"/>
                <a:gridCol w="7067601"/>
              </a:tblGrid>
              <a:tr h="720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lang="ko-KR" altLang="en-US" sz="2400" b="1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교육 내용</a:t>
                      </a:r>
                      <a:endParaRPr lang="ko-KR" alt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(01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HC-06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모듈 사용하기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(02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아두이노와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앱인벤터를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통한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모듈 연동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(03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통신을 이용한 릴레이 제어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Ⅰ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(04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통신을 이용한 릴레이 제어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Ⅱ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(05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IoT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LED 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제어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Ⅰ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(06</a:t>
                      </a:r>
                      <a:r>
                        <a:rPr lang="ko-KR" altLang="en-US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400" kern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IoT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통한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LED </a:t>
                      </a:r>
                      <a:r>
                        <a:rPr lang="ko-KR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제어</a:t>
                      </a:r>
                      <a:r>
                        <a:rPr lang="en-US" altLang="ko-KR" sz="240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Ⅱ</a:t>
                      </a:r>
                      <a:endParaRPr lang="ko-KR" altLang="en-US" sz="2400" kern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블럭</a:t>
            </a:r>
            <a:endParaRPr lang="en-US" altLang="ko-KR" dirty="0" smtClean="0"/>
          </a:p>
        </p:txBody>
      </p:sp>
      <p:pic>
        <p:nvPicPr>
          <p:cNvPr id="9" name="_x287651824" descr="EMB00000cd006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91" y="1916832"/>
            <a:ext cx="8542959" cy="4941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827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5229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 smtClean="0"/>
              <a:t>스마트폰과</a:t>
            </a:r>
            <a:r>
              <a:rPr lang="en-US" altLang="ko-KR" dirty="0" smtClean="0"/>
              <a:t> </a:t>
            </a:r>
            <a:r>
              <a:rPr lang="en-US" altLang="ko-KR" dirty="0"/>
              <a:t>HC-06 </a:t>
            </a:r>
            <a:r>
              <a:rPr lang="ko-KR" altLang="ko-KR" dirty="0" err="1"/>
              <a:t>블루투스</a:t>
            </a:r>
            <a:r>
              <a:rPr lang="ko-KR" altLang="ko-KR" dirty="0"/>
              <a:t> 모듈 </a:t>
            </a:r>
            <a:r>
              <a:rPr lang="ko-KR" altLang="ko-KR" dirty="0" err="1"/>
              <a:t>페어링</a:t>
            </a:r>
            <a:r>
              <a:rPr lang="ko-KR" altLang="ko-KR" dirty="0"/>
              <a:t> </a:t>
            </a:r>
            <a:r>
              <a:rPr lang="ko-KR" altLang="ko-KR" dirty="0" smtClean="0"/>
              <a:t>과정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1. </a:t>
            </a:r>
            <a:r>
              <a:rPr lang="ko-KR" altLang="ko-KR" dirty="0" err="1" smtClean="0"/>
              <a:t>스마트폰에서</a:t>
            </a:r>
            <a:r>
              <a:rPr lang="ko-KR" altLang="ko-KR" dirty="0" smtClean="0"/>
              <a:t> </a:t>
            </a:r>
            <a:r>
              <a:rPr lang="ko-KR" altLang="ko-KR" dirty="0" err="1"/>
              <a:t>블루투스</a:t>
            </a:r>
            <a:r>
              <a:rPr lang="ko-KR" altLang="ko-KR" dirty="0"/>
              <a:t> 기능 </a:t>
            </a:r>
            <a:r>
              <a:rPr lang="ko-KR" altLang="ko-KR" dirty="0" smtClean="0"/>
              <a:t>활성화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2204864"/>
            <a:ext cx="501458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4947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 smtClean="0"/>
              <a:t>스마트폰과</a:t>
            </a:r>
            <a:r>
              <a:rPr lang="en-US" altLang="ko-KR" dirty="0" smtClean="0"/>
              <a:t> </a:t>
            </a:r>
            <a:r>
              <a:rPr lang="en-US" altLang="ko-KR" dirty="0"/>
              <a:t>HC-06 </a:t>
            </a:r>
            <a:r>
              <a:rPr lang="ko-KR" altLang="ko-KR" dirty="0" err="1"/>
              <a:t>블루투스</a:t>
            </a:r>
            <a:r>
              <a:rPr lang="ko-KR" altLang="ko-KR" dirty="0"/>
              <a:t> 모듈 </a:t>
            </a:r>
            <a:r>
              <a:rPr lang="ko-KR" altLang="ko-KR" dirty="0" err="1"/>
              <a:t>페어링</a:t>
            </a:r>
            <a:r>
              <a:rPr lang="ko-KR" altLang="ko-KR" dirty="0"/>
              <a:t> </a:t>
            </a:r>
            <a:r>
              <a:rPr lang="ko-KR" altLang="ko-KR" dirty="0" smtClean="0"/>
              <a:t>과정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ko-KR" dirty="0" err="1" smtClean="0"/>
              <a:t>스마트폰과</a:t>
            </a:r>
            <a:r>
              <a:rPr lang="en-US" altLang="ko-KR" dirty="0" smtClean="0"/>
              <a:t> </a:t>
            </a:r>
            <a:r>
              <a:rPr lang="en-US" altLang="ko-KR" dirty="0"/>
              <a:t>HC-06 </a:t>
            </a:r>
            <a:r>
              <a:rPr lang="ko-KR" altLang="ko-KR" dirty="0" err="1"/>
              <a:t>블루투스</a:t>
            </a:r>
            <a:r>
              <a:rPr lang="ko-KR" altLang="ko-KR" dirty="0"/>
              <a:t> 모듈 </a:t>
            </a:r>
            <a:r>
              <a:rPr lang="ko-KR" altLang="ko-KR" dirty="0" err="1"/>
              <a:t>페어링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2204864"/>
            <a:ext cx="2880000" cy="4389287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50912" y="2204864"/>
            <a:ext cx="2880000" cy="441261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6024633" y="2204864"/>
            <a:ext cx="2880000" cy="43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아두이노와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앱인벤터를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연동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91" y="1422068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ko-KR" altLang="ko-KR" dirty="0"/>
              <a:t> 모듈</a:t>
            </a:r>
            <a:r>
              <a:rPr lang="en-US" altLang="ko-KR" dirty="0"/>
              <a:t>, </a:t>
            </a:r>
            <a:r>
              <a:rPr lang="ko-KR" altLang="ko-KR" dirty="0" err="1"/>
              <a:t>스마트폰과의</a:t>
            </a:r>
            <a:r>
              <a:rPr lang="ko-KR" altLang="ko-KR" dirty="0"/>
              <a:t> 연동 동작설명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5952" y="1988840"/>
            <a:ext cx="2880000" cy="468052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53740" y="1988840"/>
            <a:ext cx="2880000" cy="468052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6051528" y="1988840"/>
            <a:ext cx="2880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26" name="Picture 2" descr="http://cfile7.uf.tistory.com/image/2742455055E947A12159C8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784"/>
            <a:ext cx="8569325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2959" y="1412776"/>
            <a:ext cx="6120000" cy="504000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05524" y="1628800"/>
            <a:ext cx="25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5" y="1294045"/>
            <a:ext cx="6120000" cy="504000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084168" y="1562334"/>
            <a:ext cx="25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5" y="1916832"/>
            <a:ext cx="3960000" cy="396000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150" y="1916832"/>
            <a:ext cx="3960000" cy="396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05118" y="5900945"/>
            <a:ext cx="1955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ko-KR" dirty="0" err="1" smtClean="0"/>
              <a:t>접점식</a:t>
            </a:r>
            <a:r>
              <a:rPr lang="ko-KR" altLang="ko-KR" dirty="0" smtClean="0"/>
              <a:t> 릴레이</a:t>
            </a:r>
            <a:r>
              <a:rPr lang="en-US" altLang="ko-KR" dirty="0" smtClean="0"/>
              <a:t> ]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014443" y="5900945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비 </a:t>
            </a:r>
            <a:r>
              <a:rPr lang="ko-KR" altLang="ko-KR" dirty="0" err="1" smtClean="0"/>
              <a:t>접점식</a:t>
            </a:r>
            <a:r>
              <a:rPr lang="ko-KR" altLang="ko-KR" dirty="0" smtClean="0"/>
              <a:t> 릴레이</a:t>
            </a:r>
            <a:r>
              <a:rPr lang="en-US" altLang="ko-KR" dirty="0" smtClean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12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1" y="1422068"/>
            <a:ext cx="518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ko-KR" dirty="0" err="1"/>
              <a:t>푸쉬버튼을</a:t>
            </a:r>
            <a:r>
              <a:rPr lang="ko-KR" altLang="ko-KR" dirty="0"/>
              <a:t> 이용한</a:t>
            </a:r>
            <a:r>
              <a:rPr lang="en-US" altLang="ko-KR" dirty="0"/>
              <a:t> 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endParaRPr lang="en-US" altLang="ko-KR" dirty="0" smtClean="0"/>
          </a:p>
        </p:txBody>
      </p:sp>
      <p:pic>
        <p:nvPicPr>
          <p:cNvPr id="6" name="Picture 5" descr="C:\Users\minjun\Desktop\그림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1832438"/>
            <a:ext cx="8330401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5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1" y="1422068"/>
            <a:ext cx="588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ko-KR" dirty="0" err="1"/>
              <a:t>푸쉬버튼을</a:t>
            </a:r>
            <a:r>
              <a:rPr lang="ko-KR" altLang="ko-KR" dirty="0"/>
              <a:t> 이용한</a:t>
            </a:r>
            <a:r>
              <a:rPr lang="en-US" altLang="ko-KR" dirty="0"/>
              <a:t> 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1988840"/>
            <a:ext cx="85429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8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실습부품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367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01.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02. </a:t>
            </a:r>
            <a:r>
              <a:rPr lang="ko-KR" altLang="en-US" sz="1600" dirty="0" err="1" smtClean="0"/>
              <a:t>아두이노케이블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03. </a:t>
            </a:r>
            <a:r>
              <a:rPr lang="ko-KR" altLang="en-US" sz="1600" dirty="0" err="1" smtClean="0"/>
              <a:t>브레드보드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긴것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04. </a:t>
            </a:r>
            <a:r>
              <a:rPr lang="ko-KR" altLang="en-US" sz="1600" dirty="0" smtClean="0"/>
              <a:t>점퍼케이블 </a:t>
            </a:r>
            <a:r>
              <a:rPr lang="en-US" altLang="ko-KR" sz="1600" dirty="0" smtClean="0"/>
              <a:t>F/F 6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6999" y="1604105"/>
            <a:ext cx="3308019" cy="254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0090" y="4383757"/>
            <a:ext cx="3437059" cy="127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39" y="4293096"/>
            <a:ext cx="202737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823250" y="34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9151" y="1604104"/>
            <a:ext cx="2240999" cy="232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68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1" y="1422068"/>
            <a:ext cx="510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활용한 </a:t>
            </a:r>
            <a:r>
              <a:rPr lang="en-US" altLang="ko-KR" dirty="0" smtClean="0"/>
              <a:t>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endParaRPr lang="en-US" altLang="ko-KR" dirty="0" smtClean="0"/>
          </a:p>
        </p:txBody>
      </p:sp>
      <p:pic>
        <p:nvPicPr>
          <p:cNvPr id="6" name="Picture 4" descr="C:\Users\minjun\Desktop\그림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1" y="1988839"/>
            <a:ext cx="831735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6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0" y="1422068"/>
            <a:ext cx="587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en-US" dirty="0" err="1"/>
              <a:t>아두이노를</a:t>
            </a:r>
            <a:r>
              <a:rPr lang="ko-KR" altLang="en-US" dirty="0"/>
              <a:t> 활용한 </a:t>
            </a:r>
            <a:r>
              <a:rPr lang="en-US" altLang="ko-KR" dirty="0"/>
              <a:t>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803620"/>
            <a:ext cx="8542960" cy="47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en-US" dirty="0" err="1"/>
              <a:t>아두이노를</a:t>
            </a:r>
            <a:r>
              <a:rPr lang="ko-KR" altLang="en-US" dirty="0"/>
              <a:t> 활용한 </a:t>
            </a:r>
            <a:r>
              <a:rPr lang="en-US" altLang="ko-KR" dirty="0"/>
              <a:t>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77190" y="191683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light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||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||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45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0" y="1422068"/>
            <a:ext cx="587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릴레이와 </a:t>
            </a:r>
            <a:r>
              <a:rPr lang="ko-KR" altLang="en-US" dirty="0" err="1"/>
              <a:t>아두이노를</a:t>
            </a:r>
            <a:r>
              <a:rPr lang="ko-KR" altLang="en-US" dirty="0"/>
              <a:t> 활용한 </a:t>
            </a:r>
            <a:r>
              <a:rPr lang="en-US" altLang="ko-KR" dirty="0"/>
              <a:t>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2060848"/>
            <a:ext cx="3960000" cy="3960000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150" y="2060848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8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598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smtClean="0"/>
              <a:t>릴레이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en-US" altLang="ko-KR" dirty="0"/>
              <a:t>, </a:t>
            </a:r>
            <a:r>
              <a:rPr lang="ko-KR" altLang="ko-KR" dirty="0" err="1"/>
              <a:t>아두이노를</a:t>
            </a:r>
            <a:r>
              <a:rPr lang="ko-KR" altLang="ko-KR" dirty="0"/>
              <a:t> 활용한</a:t>
            </a:r>
            <a:r>
              <a:rPr lang="en-US" altLang="ko-KR" dirty="0"/>
              <a:t> AC220V </a:t>
            </a:r>
            <a:r>
              <a:rPr lang="ko-KR" altLang="ko-KR" dirty="0"/>
              <a:t>전등 제어</a:t>
            </a:r>
            <a:endParaRPr lang="en-US" altLang="ko-KR" dirty="0" smtClean="0"/>
          </a:p>
        </p:txBody>
      </p:sp>
      <p:pic>
        <p:nvPicPr>
          <p:cNvPr id="5" name="Picture 3" descr="C:\Users\minjun\Desktop\그림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0" y="1988840"/>
            <a:ext cx="8542959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675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smtClean="0"/>
              <a:t>릴레이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en-US" altLang="ko-KR" dirty="0"/>
              <a:t>, </a:t>
            </a:r>
            <a:r>
              <a:rPr lang="ko-KR" altLang="ko-KR" dirty="0" err="1"/>
              <a:t>아두이노를</a:t>
            </a:r>
            <a:r>
              <a:rPr lang="ko-KR" altLang="ko-KR" dirty="0"/>
              <a:t> 활용한</a:t>
            </a:r>
            <a:r>
              <a:rPr lang="en-US" altLang="ko-KR" dirty="0"/>
              <a:t> 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1916832"/>
            <a:ext cx="854295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753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smtClean="0"/>
              <a:t>릴레이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en-US" altLang="ko-KR" dirty="0"/>
              <a:t>, </a:t>
            </a:r>
            <a:r>
              <a:rPr lang="ko-KR" altLang="ko-KR" dirty="0" err="1"/>
              <a:t>아두이노를</a:t>
            </a:r>
            <a:r>
              <a:rPr lang="ko-KR" altLang="ko-KR" dirty="0"/>
              <a:t> 활용한</a:t>
            </a:r>
            <a:r>
              <a:rPr lang="en-US" altLang="ko-KR" dirty="0"/>
              <a:t> AC220V </a:t>
            </a:r>
            <a:r>
              <a:rPr lang="ko-KR" altLang="ko-KR" dirty="0"/>
              <a:t>전등 </a:t>
            </a:r>
            <a:r>
              <a:rPr lang="ko-KR" altLang="ko-KR" dirty="0" smtClean="0"/>
              <a:t>제어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1" y="1916832"/>
            <a:ext cx="4006777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Consolas"/>
              </a:rPr>
              <a:t>#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include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&lt;</a:t>
            </a:r>
            <a:r>
              <a:rPr lang="en-US" altLang="ko-KR" dirty="0" err="1">
                <a:solidFill>
                  <a:srgbClr val="183691"/>
                </a:solidFill>
                <a:latin typeface="Consolas"/>
              </a:rPr>
              <a:t>SoftwareSerial.h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&gt;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SoftwareSerial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BTSerial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2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3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/>
              <a:t>// 2</a:t>
            </a:r>
            <a:r>
              <a:rPr lang="ko-KR" altLang="ko-KR" dirty="0"/>
              <a:t>번</a:t>
            </a:r>
            <a:r>
              <a:rPr lang="en-US" altLang="ko-KR" dirty="0"/>
              <a:t>:</a:t>
            </a:r>
            <a:r>
              <a:rPr lang="en-US" altLang="ko-KR" dirty="0" smtClean="0"/>
              <a:t>Rx -&gt; HC-06:Tx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fontAlgn="t">
              <a:lnSpc>
                <a:spcPct val="150000"/>
              </a:lnSpc>
            </a:pPr>
            <a:r>
              <a:rPr lang="en-US" altLang="ko-KR" dirty="0" smtClean="0"/>
              <a:t>// 3</a:t>
            </a:r>
            <a:r>
              <a:rPr lang="ko-KR" altLang="ko-KR" dirty="0"/>
              <a:t>번</a:t>
            </a:r>
            <a:r>
              <a:rPr lang="en-US" altLang="ko-KR" dirty="0"/>
              <a:t>:</a:t>
            </a:r>
            <a:r>
              <a:rPr lang="en-US" altLang="ko-KR" dirty="0" err="1"/>
              <a:t>Tx</a:t>
            </a:r>
            <a:r>
              <a:rPr lang="en-US" altLang="ko-KR" dirty="0"/>
              <a:t> -&gt; HC-06:Rx</a:t>
            </a:r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const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char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04350" y="1916832"/>
            <a:ext cx="400677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if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BTSerial.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ledPin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rot="5400000">
            <a:off x="2115862" y="4271161"/>
            <a:ext cx="4708654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191" y="14220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디자인</a:t>
            </a:r>
            <a:endParaRPr lang="en-US" altLang="ko-KR" dirty="0" smtClean="0"/>
          </a:p>
        </p:txBody>
      </p:sp>
      <p:pic>
        <p:nvPicPr>
          <p:cNvPr id="16" name="그림 1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1916832"/>
            <a:ext cx="6455049" cy="3888432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90" y="5824408"/>
            <a:ext cx="6455049" cy="8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1916832"/>
            <a:ext cx="8542959" cy="4464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7191" y="14220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253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통신을 이용한 릴레이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122089" y="1988840"/>
            <a:ext cx="2880000" cy="4680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7191" y="1422068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ko-KR" altLang="ko-KR" dirty="0"/>
              <a:t> 모듈</a:t>
            </a:r>
            <a:r>
              <a:rPr lang="en-US" altLang="ko-KR" dirty="0"/>
              <a:t>, </a:t>
            </a:r>
            <a:r>
              <a:rPr lang="ko-KR" altLang="ko-KR" dirty="0" err="1"/>
              <a:t>스마트폰과의</a:t>
            </a:r>
            <a:r>
              <a:rPr lang="ko-KR" altLang="ko-KR" dirty="0"/>
              <a:t> 연동 동작설명</a:t>
            </a:r>
            <a:endParaRPr lang="ko-KR" altLang="en-US" dirty="0"/>
          </a:p>
        </p:txBody>
      </p:sp>
      <p:pic>
        <p:nvPicPr>
          <p:cNvPr id="14" name="그림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2" y="1989360"/>
            <a:ext cx="2880000" cy="4680000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/>
          <a:stretch>
            <a:fillRect/>
          </a:stretch>
        </p:blipFill>
        <p:spPr>
          <a:xfrm>
            <a:off x="6064667" y="1988840"/>
            <a:ext cx="28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실습부품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367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05. </a:t>
            </a:r>
            <a:r>
              <a:rPr lang="ko-KR" altLang="en-US" sz="1600" dirty="0" smtClean="0"/>
              <a:t>점퍼케이블 </a:t>
            </a:r>
            <a:r>
              <a:rPr lang="en-US" altLang="ko-KR" sz="1600" dirty="0" smtClean="0"/>
              <a:t>F/M 3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06. SW(Push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07. 330</a:t>
            </a:r>
            <a:r>
              <a:rPr lang="ko-KR" altLang="en-US" sz="1600" dirty="0" smtClean="0"/>
              <a:t>저항 </a:t>
            </a:r>
            <a:r>
              <a:rPr lang="en-US" altLang="ko-KR" sz="1600" dirty="0"/>
              <a:t>1</a:t>
            </a:r>
            <a:r>
              <a:rPr lang="ko-KR" altLang="en-US" sz="1600" dirty="0" smtClean="0"/>
              <a:t>개 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08. 1</a:t>
            </a:r>
            <a:r>
              <a:rPr lang="ko-KR" altLang="en-US" sz="1600" dirty="0" smtClean="0"/>
              <a:t>채널 릴레이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988117"/>
            <a:ext cx="1224136" cy="120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9920" y="4329850"/>
            <a:ext cx="1995312" cy="68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823250" y="34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" name="그림 23"/>
          <p:cNvPicPr/>
          <p:nvPr/>
        </p:nvPicPr>
        <p:blipFill>
          <a:blip r:embed="rId4"/>
          <a:stretch>
            <a:fillRect/>
          </a:stretch>
        </p:blipFill>
        <p:spPr>
          <a:xfrm>
            <a:off x="6120474" y="3670062"/>
            <a:ext cx="2267950" cy="2135202"/>
          </a:xfrm>
          <a:prstGeom prst="rect">
            <a:avLst/>
          </a:prstGeom>
        </p:spPr>
      </p:pic>
      <p:pic>
        <p:nvPicPr>
          <p:cNvPr id="10242" name="Picture 2" descr="http://mechasolution.com/shop/data/goods/1479392549879m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04" y="1484784"/>
            <a:ext cx="2163040" cy="21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3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26" name="Picture 2" descr="Io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1484784"/>
            <a:ext cx="856932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825" y="1916832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www.youtube.com/watch?v=deolstthDr4&amp;t=4s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0825" y="2736503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www.youtube.com/watch?v=oYLi1eWBUvU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0825" y="3632448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www.youtube.com/watch?v=RKT1wsG4BmE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71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파이선 설치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55576" y="1791400"/>
            <a:ext cx="58275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hlinkClick r:id="rId2"/>
              </a:rPr>
              <a:t>http://www.python.org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90" y="2499286"/>
            <a:ext cx="8542959" cy="417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1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파이선 설치</a:t>
            </a:r>
            <a:endParaRPr lang="en-US" altLang="ko-KR" dirty="0" smtClean="0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16832"/>
            <a:ext cx="854295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파이선 </a:t>
            </a:r>
            <a:r>
              <a:rPr lang="ko-KR" altLang="en-US" dirty="0" smtClean="0"/>
              <a:t>환경설</a:t>
            </a:r>
            <a:r>
              <a:rPr lang="ko-KR" altLang="en-US" dirty="0"/>
              <a:t>정</a:t>
            </a:r>
            <a:endParaRPr lang="en-US" altLang="ko-KR" dirty="0" smtClean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5526" y="2714730"/>
            <a:ext cx="8524624" cy="39546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5526" y="1791400"/>
            <a:ext cx="8542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ko-KR" dirty="0">
                <a:solidFill>
                  <a:srgbClr val="FF0000"/>
                </a:solidFill>
              </a:rPr>
              <a:t>제어판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 err="1">
                <a:solidFill>
                  <a:srgbClr val="FF0000"/>
                </a:solidFill>
              </a:rPr>
              <a:t>시스템및보안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시스템</a:t>
            </a:r>
            <a:r>
              <a:rPr lang="en-US" altLang="ko-KR" dirty="0" smtClean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설정변경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고급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환경변수</a:t>
            </a:r>
            <a:r>
              <a:rPr lang="en-US" altLang="ko-KR" dirty="0">
                <a:solidFill>
                  <a:srgbClr val="FF0000"/>
                </a:solidFill>
              </a:rPr>
              <a:t>]-[</a:t>
            </a:r>
            <a:r>
              <a:rPr lang="ko-KR" altLang="ko-KR" dirty="0">
                <a:solidFill>
                  <a:srgbClr val="FF0000"/>
                </a:solidFill>
              </a:rPr>
              <a:t>시스템변수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r>
              <a:rPr lang="ko-KR" altLang="ko-KR" dirty="0"/>
              <a:t>의</a:t>
            </a:r>
            <a:r>
              <a:rPr lang="en-US" altLang="ko-KR" dirty="0"/>
              <a:t> “</a:t>
            </a:r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en-US" altLang="ko-KR" dirty="0"/>
              <a:t>"</a:t>
            </a:r>
            <a:r>
              <a:rPr lang="ko-KR" altLang="ko-KR" dirty="0"/>
              <a:t>항목 편집을 클릭하여</a:t>
            </a:r>
            <a:r>
              <a:rPr lang="en-US" altLang="ko-KR" dirty="0"/>
              <a:t> "</a:t>
            </a:r>
            <a:r>
              <a:rPr lang="en-US" altLang="ko-KR" dirty="0">
                <a:solidFill>
                  <a:srgbClr val="FF0000"/>
                </a:solidFill>
              </a:rPr>
              <a:t>C:\Python27</a:t>
            </a:r>
            <a:r>
              <a:rPr lang="en-US" altLang="ko-KR" dirty="0"/>
              <a:t>"</a:t>
            </a:r>
            <a:r>
              <a:rPr lang="ko-KR" altLang="ko-KR" dirty="0"/>
              <a:t>추가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윈도우 커맨드 창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39356" y="2823319"/>
            <a:ext cx="855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/>
              <a:t>python –m pip install –U pip </a:t>
            </a:r>
            <a:r>
              <a:rPr lang="en-US" altLang="ko-KR" sz="3600" dirty="0" err="1" smtClean="0"/>
              <a:t>setuptools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50825" y="245398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설치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48197" y="1774584"/>
            <a:ext cx="4589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시작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실행 </a:t>
            </a:r>
            <a:r>
              <a:rPr lang="en-US" altLang="ko-KR" sz="3200" dirty="0" smtClean="0"/>
              <a:t>– </a:t>
            </a:r>
            <a:r>
              <a:rPr lang="en-US" altLang="ko-KR" sz="3200" dirty="0" err="1" smtClean="0"/>
              <a:t>cmd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입력</a:t>
            </a:r>
            <a:endParaRPr lang="ko-KR" altLang="en-US" sz="3200" dirty="0"/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53576" y="3573016"/>
            <a:ext cx="846657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1" y="1422068"/>
            <a:ext cx="38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파이선 시리얼 패키지 설치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pyserial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39356" y="1829316"/>
            <a:ext cx="6413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/>
              <a:t>python –m pip install </a:t>
            </a:r>
            <a:r>
              <a:rPr lang="en-US" altLang="ko-KR" sz="3600" dirty="0" err="1" smtClean="0"/>
              <a:t>pyserial</a:t>
            </a:r>
            <a:endParaRPr lang="ko-KR" altLang="en-US" sz="3600" dirty="0"/>
          </a:p>
        </p:txBody>
      </p:sp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1" y="2475646"/>
            <a:ext cx="8542959" cy="42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아두이노와</a:t>
            </a:r>
            <a:r>
              <a:rPr lang="ko-KR" altLang="ko-KR" dirty="0"/>
              <a:t> 파이선 시리얼 </a:t>
            </a:r>
            <a:r>
              <a:rPr lang="ko-KR" altLang="ko-KR" dirty="0" smtClean="0"/>
              <a:t>통신</a:t>
            </a:r>
            <a:r>
              <a:rPr lang="en-US" altLang="ko-KR" dirty="0" smtClean="0"/>
              <a:t> 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77190" y="1916832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println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"Hello World"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delay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1000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8371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아두이노와</a:t>
            </a:r>
            <a:r>
              <a:rPr lang="ko-KR" altLang="ko-KR" dirty="0"/>
              <a:t> 파이선 시리얼 </a:t>
            </a:r>
            <a:r>
              <a:rPr lang="ko-KR" altLang="ko-KR" dirty="0" smtClean="0"/>
              <a:t>통신</a:t>
            </a:r>
            <a:r>
              <a:rPr lang="en-US" altLang="ko-KR" dirty="0" smtClean="0"/>
              <a:t> 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 코드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77190" y="1916832"/>
            <a:ext cx="4572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969896"/>
                </a:solidFill>
                <a:latin typeface="Consolas"/>
              </a:rPr>
              <a:t># python 2.7 version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Serial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'COM6'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>
              <a:lnSpc>
                <a:spcPct val="150000"/>
              </a:lnSpc>
            </a:pPr>
            <a:r>
              <a:rPr lang="en-US" altLang="ko-KR" dirty="0">
                <a:solidFill>
                  <a:srgbClr val="A71D5D"/>
                </a:solidFill>
                <a:latin typeface="Consolas"/>
              </a:rPr>
              <a:t>while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ser.readline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393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아두이노와</a:t>
            </a:r>
            <a:r>
              <a:rPr lang="ko-KR" altLang="ko-KR" dirty="0"/>
              <a:t> 파이선 시리얼 </a:t>
            </a:r>
            <a:r>
              <a:rPr lang="ko-KR" altLang="ko-KR" dirty="0" smtClean="0"/>
              <a:t>통신</a:t>
            </a:r>
            <a:r>
              <a:rPr lang="en-US" altLang="ko-KR" dirty="0" smtClean="0"/>
              <a:t> :</a:t>
            </a:r>
            <a:r>
              <a:rPr lang="ko-KR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89454"/>
            <a:ext cx="4582842" cy="3167738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1989454"/>
            <a:ext cx="3744094" cy="31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실습부품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367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09. </a:t>
            </a:r>
            <a:r>
              <a:rPr lang="ko-KR" altLang="en-US" sz="1600" dirty="0" smtClean="0"/>
              <a:t>조명 소켓</a:t>
            </a:r>
            <a:r>
              <a:rPr lang="en-US" altLang="ko-KR" sz="1600" dirty="0" smtClean="0"/>
              <a:t>(E26</a:t>
            </a:r>
            <a:r>
              <a:rPr lang="ko-KR" altLang="en-US" sz="1600" dirty="0" smtClean="0"/>
              <a:t>타입</a:t>
            </a:r>
            <a:r>
              <a:rPr lang="en-US" altLang="ko-KR" sz="1600" dirty="0" smtClean="0"/>
              <a:t>) 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10. 220V </a:t>
            </a:r>
            <a:r>
              <a:rPr lang="ko-KR" altLang="en-US" sz="1600" dirty="0" smtClean="0"/>
              <a:t>전원 코드선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11. </a:t>
            </a:r>
            <a:r>
              <a:rPr lang="ko-KR" altLang="en-US" sz="1600" dirty="0" smtClean="0"/>
              <a:t>조명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12. </a:t>
            </a:r>
            <a:r>
              <a:rPr lang="ko-KR" altLang="en-US" sz="1600" dirty="0" err="1" smtClean="0"/>
              <a:t>블루투스</a:t>
            </a:r>
            <a:r>
              <a:rPr lang="ko-KR" altLang="en-US" sz="1600" dirty="0" smtClean="0"/>
              <a:t> 모듈</a:t>
            </a:r>
            <a:r>
              <a:rPr lang="en-US" altLang="ko-KR" sz="1600" dirty="0" smtClean="0"/>
              <a:t>(HC-06) 1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823250" y="34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17" y="4620814"/>
            <a:ext cx="2106666" cy="176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17" y="1714414"/>
            <a:ext cx="2106666" cy="243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상품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45" y="1700809"/>
            <a:ext cx="258910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c-06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44" y="4628519"/>
            <a:ext cx="2589107" cy="17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3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파이선과 간단한 </a:t>
            </a:r>
            <a:r>
              <a:rPr lang="ko-KR" altLang="ko-KR" dirty="0" err="1"/>
              <a:t>웹서버</a:t>
            </a:r>
            <a:r>
              <a:rPr lang="ko-KR" altLang="ko-KR" dirty="0"/>
              <a:t> </a:t>
            </a:r>
            <a:r>
              <a:rPr lang="ko-KR" altLang="ko-KR" dirty="0" smtClean="0"/>
              <a:t>구축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파이선 코드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77190" y="1791400"/>
            <a:ext cx="854296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969896"/>
                </a:solidFill>
                <a:latin typeface="Consolas"/>
              </a:rPr>
              <a:t># </a:t>
            </a:r>
            <a:r>
              <a:rPr lang="en-US" altLang="ko-KR" dirty="0">
                <a:solidFill>
                  <a:srgbClr val="969896"/>
                </a:solidFill>
                <a:latin typeface="Consolas"/>
              </a:rPr>
              <a:t>python 2.7 version 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BaseHTTPServer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HTTPServer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BaseHTTPRequestHandler</a:t>
            </a:r>
            <a:endParaRPr lang="en-US" altLang="ko-KR" dirty="0" smtClean="0">
              <a:solidFill>
                <a:srgbClr val="333333"/>
              </a:solidFill>
              <a:latin typeface="Consolas"/>
            </a:endParaRP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class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MyHandler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BaseHTTPRequestHandler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):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def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do_GET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(self):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.send_response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.send_header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"Content-type"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"text/html"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.end_headers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endParaRPr lang="en-US" altLang="ko-KR" dirty="0" smtClean="0">
              <a:solidFill>
                <a:srgbClr val="0086B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.wfile.write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"Hello world"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__name__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'__main__'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server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HTTPServer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8888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),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MyHandler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"Started </a:t>
            </a:r>
            <a:r>
              <a:rPr lang="en-US" altLang="ko-KR" dirty="0" err="1">
                <a:solidFill>
                  <a:srgbClr val="183691"/>
                </a:solidFill>
                <a:latin typeface="Consolas"/>
              </a:rPr>
              <a:t>WebServer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 on port 8888..."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"Press ^C to quit webserver"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server.serve_forever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()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512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파이선과 간단한 </a:t>
            </a:r>
            <a:r>
              <a:rPr lang="ko-KR" altLang="ko-KR" dirty="0" err="1"/>
              <a:t>웹서버</a:t>
            </a:r>
            <a:r>
              <a:rPr lang="ko-KR" altLang="ko-KR" dirty="0"/>
              <a:t> </a:t>
            </a:r>
            <a:r>
              <a:rPr lang="ko-KR" altLang="ko-KR" dirty="0" smtClean="0"/>
              <a:t>구축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4" y="1988840"/>
            <a:ext cx="4825232" cy="3384376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5292080" y="1988840"/>
            <a:ext cx="352807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ko-KR" altLang="ko-KR" dirty="0"/>
              <a:t>통신을 활용한</a:t>
            </a:r>
            <a:r>
              <a:rPr lang="en-US" altLang="ko-KR" dirty="0"/>
              <a:t> </a:t>
            </a:r>
            <a:r>
              <a:rPr lang="ko-KR" altLang="ko-KR" dirty="0" smtClean="0"/>
              <a:t>제어 </a:t>
            </a:r>
            <a:r>
              <a:rPr lang="ko-KR" altLang="en-US" dirty="0" smtClean="0"/>
              <a:t>구성도</a:t>
            </a:r>
            <a:endParaRPr lang="en-US" altLang="ko-KR" dirty="0" smtClean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88839"/>
            <a:ext cx="8542960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1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ko-KR" altLang="ko-KR" dirty="0"/>
              <a:t>통신을 활용한</a:t>
            </a:r>
            <a:r>
              <a:rPr lang="en-US" altLang="ko-KR" dirty="0"/>
              <a:t> </a:t>
            </a:r>
            <a:r>
              <a:rPr lang="ko-KR" altLang="ko-KR" dirty="0" smtClean="0"/>
              <a:t>제어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616701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5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0" y="1791400"/>
            <a:ext cx="4572000" cy="49398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led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13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>
              <a:lnSpc>
                <a:spcPct val="150000"/>
              </a:lnSpc>
            </a:pP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(led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16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</a:t>
            </a:r>
            <a:r>
              <a:rPr lang="ko-KR" altLang="en-US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0" y="1791400"/>
            <a:ext cx="85429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>
                <a:solidFill>
                  <a:srgbClr val="969896"/>
                </a:solidFill>
                <a:latin typeface="Consolas"/>
              </a:rPr>
              <a:t># python 2.7 version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BaseHTTPServer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</a:t>
            </a:r>
          </a:p>
          <a:p>
            <a:pPr fontAlgn="t"/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Serial(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'COM6'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class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MyHandler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BaseHTTPServer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.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BaseHTTPRequestHandler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):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def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795DA3"/>
                </a:solidFill>
                <a:latin typeface="Consolas"/>
              </a:rPr>
              <a:t>do_POST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(self):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.send_response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.send_header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'Content-type'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'text/html'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.end_headers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length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.headers.getheader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'content-length'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))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data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.rfile.read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(length)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print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data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data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ser.write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dirty="0" err="1" smtClean="0">
                <a:solidFill>
                  <a:srgbClr val="A71D5D"/>
                </a:solidFill>
                <a:latin typeface="Consolas"/>
              </a:rPr>
              <a:t>elif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data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ser.write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return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46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</a:t>
            </a:r>
            <a:r>
              <a:rPr lang="ko-KR" altLang="en-US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0" y="1791400"/>
            <a:ext cx="8542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'Starting server...'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server_address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9999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>
                <a:solidFill>
                  <a:srgbClr val="333333"/>
                </a:solidFill>
                <a:latin typeface="Consolas"/>
              </a:rPr>
              <a:t>server </a:t>
            </a:r>
            <a:r>
              <a:rPr lang="en-US" altLang="ko-KR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BaseHTTPServer.HTTPServer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server_address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MyHandler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'Running server...'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server.serve_forever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00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디자인</a:t>
            </a:r>
            <a:endParaRPr lang="en-US" altLang="ko-KR" dirty="0" smtClean="0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88840"/>
            <a:ext cx="85429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2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블럭</a:t>
            </a:r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16832"/>
            <a:ext cx="854296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90" y="1916831"/>
            <a:ext cx="5662962" cy="4608511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12160" y="1928340"/>
            <a:ext cx="2807991" cy="45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ko-KR" altLang="en-US" sz="3600" b="1" dirty="0" smtClean="0">
                <a:ea typeface="굴림" pitchFamily="50" charset="-127"/>
              </a:rPr>
              <a:t>소스코드 저장소</a:t>
            </a:r>
            <a:endParaRPr lang="en-US" altLang="ko-KR" sz="3600" b="1" dirty="0" smtClean="0">
              <a:ea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23250" y="34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0824" y="2288469"/>
            <a:ext cx="76706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hlinkClick r:id="rId2"/>
              </a:rPr>
              <a:t>http://gist.github.com/taesamja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0824" y="3790100"/>
            <a:ext cx="87136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4400" dirty="0" smtClean="0"/>
              <a:t>mid_02_ardu.ino ~ mid_24_py.py</a:t>
            </a:r>
          </a:p>
        </p:txBody>
      </p:sp>
    </p:spTree>
    <p:extLst>
      <p:ext uri="{BB962C8B-B14F-4D97-AF65-F5344CB8AC3E}">
        <p14:creationId xmlns:p14="http://schemas.microsoft.com/office/powerpoint/2010/main" val="37128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아두이노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ko-KR" altLang="ko-KR" dirty="0"/>
              <a:t>통신을 활용한</a:t>
            </a:r>
            <a:r>
              <a:rPr lang="en-US" altLang="ko-KR" dirty="0"/>
              <a:t> </a:t>
            </a:r>
            <a:r>
              <a:rPr lang="ko-KR" altLang="ko-KR" dirty="0" smtClean="0"/>
              <a:t>제어 </a:t>
            </a:r>
            <a:r>
              <a:rPr lang="ko-KR" altLang="en-US" dirty="0" smtClean="0"/>
              <a:t>회로도</a:t>
            </a:r>
            <a:endParaRPr lang="en-US" altLang="ko-KR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5" y="1791400"/>
            <a:ext cx="8569325" cy="47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90" y="179140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altLang="ko-KR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light = </a:t>
            </a:r>
            <a:r>
              <a:rPr lang="en-US" altLang="ko-KR" dirty="0">
                <a:solidFill>
                  <a:srgbClr val="0086B3"/>
                </a:solidFill>
                <a:latin typeface="Consolas"/>
              </a:rPr>
              <a:t>9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;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setup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begin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9600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pinMode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}</a:t>
            </a:r>
          </a:p>
          <a:p>
            <a:pPr fontAlgn="t"/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A71D5D"/>
                </a:solidFill>
                <a:latin typeface="Consolas"/>
              </a:rPr>
              <a:t>void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795DA3"/>
                </a:solidFill>
                <a:latin typeface="Consolas"/>
              </a:rPr>
              <a:t>loop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available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()) {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char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en-US" altLang="ko-KR" dirty="0" err="1">
                <a:solidFill>
                  <a:srgbClr val="333333"/>
                </a:solidFill>
                <a:latin typeface="Consolas"/>
              </a:rPr>
              <a:t>Serial.</a:t>
            </a:r>
            <a:r>
              <a:rPr lang="en-US" altLang="ko-KR" dirty="0" err="1">
                <a:solidFill>
                  <a:srgbClr val="0086B3"/>
                </a:solidFill>
                <a:latin typeface="Consolas"/>
              </a:rPr>
              <a:t>read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();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HIGH);</a:t>
            </a:r>
          </a:p>
          <a:p>
            <a:pPr fontAlgn="t"/>
            <a:r>
              <a:rPr lang="en-US" altLang="ko-KR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dirty="0" err="1" smtClean="0">
                <a:solidFill>
                  <a:srgbClr val="333333"/>
                </a:solidFill>
                <a:latin typeface="Consolas"/>
              </a:rPr>
              <a:t>indata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== </a:t>
            </a:r>
            <a:r>
              <a:rPr lang="en-US" altLang="ko-KR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dirty="0" smtClean="0">
                <a:solidFill>
                  <a:srgbClr val="0086B3"/>
                </a:solidFill>
                <a:latin typeface="Consolas"/>
              </a:rPr>
              <a:t>      </a:t>
            </a:r>
            <a:r>
              <a:rPr lang="en-US" altLang="ko-KR" dirty="0" err="1" smtClean="0">
                <a:solidFill>
                  <a:srgbClr val="0086B3"/>
                </a:solidFill>
                <a:latin typeface="Consolas"/>
              </a:rPr>
              <a:t>digitalWrite</a:t>
            </a:r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(light</a:t>
            </a:r>
            <a:r>
              <a:rPr lang="en-US" altLang="ko-KR" dirty="0">
                <a:solidFill>
                  <a:srgbClr val="333333"/>
                </a:solidFill>
                <a:latin typeface="Consolas"/>
              </a:rPr>
              <a:t>, LOW);</a:t>
            </a:r>
          </a:p>
          <a:p>
            <a:pPr fontAlgn="t"/>
            <a:r>
              <a:rPr lang="en-US" altLang="ko-KR" dirty="0" smtClean="0">
                <a:solidFill>
                  <a:srgbClr val="333333"/>
                </a:solidFill>
                <a:latin typeface="Consolas"/>
              </a:rPr>
              <a:t>  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dirty="0">
                <a:solidFill>
                  <a:srgbClr val="333333"/>
                </a:solidFill>
                <a:latin typeface="Consolas"/>
              </a:rPr>
              <a:t>}</a:t>
            </a:r>
            <a:endParaRPr lang="en-US" altLang="ko-KR" dirty="0">
              <a:solidFill>
                <a:srgbClr val="333333"/>
              </a:solidFill>
              <a:latin typeface="Consolas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00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</a:t>
            </a:r>
            <a:r>
              <a:rPr lang="ko-KR" altLang="en-US" dirty="0" smtClean="0"/>
              <a:t> 코드 </a:t>
            </a:r>
            <a:r>
              <a:rPr lang="en-US" altLang="ko-KR" dirty="0" smtClean="0"/>
              <a:t>3.5</a:t>
            </a:r>
            <a:r>
              <a:rPr lang="ko-KR" altLang="en-US" dirty="0" smtClean="0"/>
              <a:t>버전</a:t>
            </a:r>
            <a:endParaRPr lang="en-US" altLang="ko-KR" dirty="0" smtClean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7190" y="1791400"/>
            <a:ext cx="8542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dirty="0">
                <a:solidFill>
                  <a:srgbClr val="969896"/>
                </a:solidFill>
                <a:latin typeface="Consolas"/>
              </a:rPr>
              <a:t># python 3.5 version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http.server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BaseHTTPRequestHandler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HTTPServer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  <a:p>
            <a:pPr fontAlgn="t"/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serial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Serial</a:t>
            </a:r>
          </a:p>
          <a:p>
            <a:pPr fontAlgn="t"/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Serial(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'COM9'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endParaRPr lang="en-US" altLang="ko-KR" sz="1600" dirty="0" smtClean="0">
              <a:solidFill>
                <a:srgbClr val="A71D5D"/>
              </a:solidFill>
              <a:latin typeface="Consolas"/>
            </a:endParaRP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class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795DA3"/>
                </a:solidFill>
                <a:latin typeface="Consolas"/>
              </a:rPr>
              <a:t>MyHandler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>
                <a:solidFill>
                  <a:srgbClr val="795DA3"/>
                </a:solidFill>
                <a:latin typeface="Consolas"/>
              </a:rPr>
              <a:t>BaseHTTPRequestHandler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):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def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795DA3"/>
                </a:solidFill>
                <a:latin typeface="Consolas"/>
              </a:rPr>
              <a:t>do_POST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(self):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.send_response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200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.send_header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'Content-</a:t>
            </a:r>
            <a:r>
              <a:rPr lang="en-US" altLang="ko-KR" sz="1600" dirty="0" err="1">
                <a:solidFill>
                  <a:srgbClr val="183691"/>
                </a:solidFill>
                <a:latin typeface="Consolas"/>
              </a:rPr>
              <a:t>type'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,</a:t>
            </a:r>
            <a:r>
              <a:rPr lang="en-US" altLang="ko-KR" sz="1600" dirty="0" err="1">
                <a:solidFill>
                  <a:srgbClr val="183691"/>
                </a:solidFill>
                <a:latin typeface="Consolas"/>
              </a:rPr>
              <a:t>'text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/html'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.end_headers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.headers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data</a:t>
            </a:r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 err="1" smtClean="0">
                <a:solidFill>
                  <a:srgbClr val="0086B3"/>
                </a:solidFill>
                <a:latin typeface="Consolas"/>
              </a:rPr>
              <a:t>self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.rfile.read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1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ser_data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data.decode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    print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ser_data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ser_data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'H'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ser.write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</a:t>
            </a:r>
            <a:r>
              <a:rPr lang="en-US" altLang="ko-KR" sz="1600" dirty="0" err="1" smtClean="0">
                <a:solidFill>
                  <a:srgbClr val="A71D5D"/>
                </a:solidFill>
                <a:latin typeface="Consolas"/>
              </a:rPr>
              <a:t>elif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ser_data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'L'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:</a:t>
            </a:r>
          </a:p>
          <a:p>
            <a:pPr fontAlgn="t"/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     </a:t>
            </a:r>
            <a:r>
              <a:rPr lang="en-US" altLang="ko-KR" sz="1600" dirty="0" err="1" smtClean="0">
                <a:solidFill>
                  <a:srgbClr val="333333"/>
                </a:solidFill>
                <a:latin typeface="Consolas"/>
              </a:rPr>
              <a:t>ser.write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(data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smtClean="0">
                <a:solidFill>
                  <a:srgbClr val="A71D5D"/>
                </a:solidFill>
                <a:latin typeface="Consolas"/>
              </a:rPr>
              <a:t>    return</a:t>
            </a:r>
            <a:r>
              <a:rPr lang="en-US" altLang="ko-KR" sz="1600" dirty="0" smtClean="0">
                <a:solidFill>
                  <a:srgbClr val="333333"/>
                </a:solidFill>
                <a:latin typeface="Consolas"/>
              </a:rPr>
              <a:t> ()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4145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파이선</a:t>
            </a:r>
            <a:r>
              <a:rPr lang="ko-KR" altLang="en-US" dirty="0" smtClean="0"/>
              <a:t> 코드 </a:t>
            </a:r>
            <a:r>
              <a:rPr lang="en-US" altLang="ko-KR" dirty="0" smtClean="0"/>
              <a:t>3.5</a:t>
            </a:r>
            <a:r>
              <a:rPr lang="ko-KR" altLang="en-US" dirty="0" smtClean="0"/>
              <a:t>버전</a:t>
            </a:r>
            <a:endParaRPr lang="en-US" altLang="ko-KR" dirty="0" smtClean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7190" y="1905506"/>
            <a:ext cx="8542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dirty="0" smtClean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'starting server...'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server_address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>
                <a:solidFill>
                  <a:srgbClr val="0086B3"/>
                </a:solidFill>
                <a:latin typeface="Consolas"/>
              </a:rPr>
              <a:t>9999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httpd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HTTPServer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server_address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MyHandler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>
                <a:solidFill>
                  <a:srgbClr val="0086B3"/>
                </a:solidFill>
                <a:latin typeface="Consolas"/>
              </a:rPr>
              <a:t>print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altLang="ko-KR" sz="1600" dirty="0">
                <a:solidFill>
                  <a:srgbClr val="183691"/>
                </a:solidFill>
                <a:latin typeface="Consolas"/>
              </a:rPr>
              <a:t>'running server...'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fontAlgn="t"/>
            <a:r>
              <a:rPr lang="en-US" altLang="ko-KR" sz="1600" dirty="0" err="1">
                <a:solidFill>
                  <a:srgbClr val="333333"/>
                </a:solidFill>
                <a:latin typeface="Consolas"/>
              </a:rPr>
              <a:t>httpd.serve_forever</a:t>
            </a:r>
            <a:r>
              <a:rPr lang="en-US" altLang="ko-KR" sz="1600" dirty="0">
                <a:solidFill>
                  <a:srgbClr val="333333"/>
                </a:solidFill>
                <a:latin typeface="Consolas"/>
              </a:rPr>
              <a:t>()</a:t>
            </a:r>
            <a:endParaRPr lang="en-US" altLang="ko-KR" sz="1600" dirty="0">
              <a:solidFill>
                <a:srgbClr val="3333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5331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디자인</a:t>
            </a:r>
            <a:endParaRPr lang="en-US" altLang="ko-KR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4" y="2132856"/>
            <a:ext cx="6049367" cy="3168352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89" y="5445224"/>
            <a:ext cx="6023001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블럭</a:t>
            </a:r>
            <a:endParaRPr lang="en-US" altLang="ko-KR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24" y="1988840"/>
            <a:ext cx="856932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4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190" y="1422068"/>
            <a:ext cx="66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통신을 활용한 제어 </a:t>
            </a:r>
            <a:r>
              <a:rPr lang="en-US" altLang="ko-KR" dirty="0" smtClean="0"/>
              <a:t>:</a:t>
            </a:r>
            <a:r>
              <a:rPr lang="ko-KR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LED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제어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Ⅱ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228491" y="1916830"/>
            <a:ext cx="2591659" cy="4608511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90" y="1916829"/>
            <a:ext cx="5806978" cy="46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26" name="Picture 2" descr="bluetooth에 대한 이미지 검색결과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89034"/>
            <a:ext cx="8569325" cy="508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8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2050" name="Picture 2" descr="bluetooth ism b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824"/>
            <a:ext cx="8569326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1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250825" y="1285875"/>
            <a:ext cx="8569325" cy="0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ko-KR" sz="27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HC-06 </a:t>
            </a:r>
            <a:r>
              <a:rPr lang="ko-KR" altLang="ko-KR" sz="27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ko-KR" altLang="ko-KR" sz="27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모듈 </a:t>
            </a:r>
            <a:r>
              <a:rPr lang="ko-KR" altLang="ko-KR" sz="27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사용하기</a:t>
            </a:r>
            <a:endParaRPr lang="en-US" altLang="ko-KR" sz="2700" b="1" dirty="0" smtClean="0">
              <a:ea typeface="굴림" pitchFamily="50" charset="-127"/>
            </a:endParaRPr>
          </a:p>
        </p:txBody>
      </p:sp>
      <p:pic>
        <p:nvPicPr>
          <p:cNvPr id="1028" name="Picture 4" descr="bluetooth ism b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6792"/>
            <a:ext cx="8569325" cy="49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5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1828</Words>
  <Application>Microsoft Office PowerPoint</Application>
  <PresentationFormat>화면 슬라이드 쇼(4:3)</PresentationFormat>
  <Paragraphs>348</Paragraphs>
  <Slides>66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아두이노로 배우는 피지컬 컴퓨팅(중급)</vt:lpstr>
      <vt:lpstr>목차</vt:lpstr>
      <vt:lpstr>실습부품</vt:lpstr>
      <vt:lpstr>실습부품</vt:lpstr>
      <vt:lpstr>실습부품</vt:lpstr>
      <vt:lpstr>소스코드 저장소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1. 아두이노 HC-06 블루투스 모듈 사용하기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2. 아두이노와 앱인벤터를 통한 블루투스 모듈 연동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3. 아두이노 블루투스 통신을 이용한 릴레이 제어Ⅰ</vt:lpstr>
      <vt:lpstr>4. 아두이노 블루투스 통신을 이용한 릴레이 제어Ⅱ</vt:lpstr>
      <vt:lpstr>4. 아두이노 블루투스 통신을 이용한 릴레이 제어Ⅱ</vt:lpstr>
      <vt:lpstr>4. 아두이노 블루투스 통신을 이용한 릴레이 제어Ⅱ</vt:lpstr>
      <vt:lpstr>4. 아두이노 블루투스 통신을 이용한 릴레이 제어Ⅱ</vt:lpstr>
      <vt:lpstr>4. 아두이노 블루투스 통신을 이용한 릴레이 제어Ⅱ</vt:lpstr>
      <vt:lpstr>4. 아두이노 블루투스 통신을 이용한 릴레이 제어Ⅱ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5. 아두이노 IoT 통한 LED 제어Ⅰ</vt:lpstr>
      <vt:lpstr>6. 아두이노 IoT 통한 LED 제어Ⅱ</vt:lpstr>
      <vt:lpstr>6. 아두이노 IoT 통한 LED 제어Ⅱ</vt:lpstr>
      <vt:lpstr>6. 아두이노 IoT 통한 LED 제어Ⅱ</vt:lpstr>
      <vt:lpstr>6. 아두이노 IoT 통한 LED 제어Ⅱ</vt:lpstr>
      <vt:lpstr>6. 아두이노 IoT 통한 LED 제어Ⅱ</vt:lpstr>
      <vt:lpstr>6. 아두이노 IoT 통한 LED 제어Ⅱ</vt:lpstr>
      <vt:lpstr>6. 아두이노 IoT 통한 LED 제어Ⅱ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Windows 사용자</cp:lastModifiedBy>
  <cp:revision>51</cp:revision>
  <dcterms:created xsi:type="dcterms:W3CDTF">2006-10-05T04:04:58Z</dcterms:created>
  <dcterms:modified xsi:type="dcterms:W3CDTF">2017-01-08T03:31:15Z</dcterms:modified>
</cp:coreProperties>
</file>